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3"/>
  </p:notesMasterIdLst>
  <p:sldIdLst>
    <p:sldId id="256" r:id="rId2"/>
    <p:sldId id="257" r:id="rId3"/>
    <p:sldId id="258" r:id="rId4"/>
    <p:sldId id="260" r:id="rId5"/>
    <p:sldId id="262" r:id="rId6"/>
    <p:sldId id="261" r:id="rId7"/>
    <p:sldId id="273" r:id="rId8"/>
    <p:sldId id="267" r:id="rId9"/>
    <p:sldId id="268" r:id="rId10"/>
    <p:sldId id="259" r:id="rId11"/>
    <p:sldId id="263" r:id="rId12"/>
    <p:sldId id="264" r:id="rId13"/>
    <p:sldId id="265" r:id="rId14"/>
    <p:sldId id="266" r:id="rId15"/>
    <p:sldId id="272" r:id="rId16"/>
    <p:sldId id="269" r:id="rId17"/>
    <p:sldId id="270" r:id="rId18"/>
    <p:sldId id="271" r:id="rId19"/>
    <p:sldId id="277" r:id="rId20"/>
    <p:sldId id="278" r:id="rId21"/>
    <p:sldId id="279" r:id="rId22"/>
    <p:sldId id="281" r:id="rId23"/>
    <p:sldId id="282" r:id="rId24"/>
    <p:sldId id="285" r:id="rId25"/>
    <p:sldId id="286" r:id="rId26"/>
    <p:sldId id="288" r:id="rId27"/>
    <p:sldId id="287" r:id="rId28"/>
    <p:sldId id="276" r:id="rId29"/>
    <p:sldId id="274" r:id="rId30"/>
    <p:sldId id="275" r:id="rId31"/>
    <p:sldId id="28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1538" autoAdjust="0"/>
  </p:normalViewPr>
  <p:slideViewPr>
    <p:cSldViewPr snapToGrid="0" snapToObjects="1">
      <p:cViewPr varScale="1">
        <p:scale>
          <a:sx n="64" d="100"/>
          <a:sy n="64" d="100"/>
        </p:scale>
        <p:origin x="724" y="48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jpeg>
</file>

<file path=ppt/media/image2.png>
</file>

<file path=ppt/media/image20.tiff>
</file>

<file path=ppt/media/image21.png>
</file>

<file path=ppt/media/image22.tiff>
</file>

<file path=ppt/media/image23.png>
</file>

<file path=ppt/media/image24.tiff>
</file>

<file path=ppt/media/image25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aprenderaprogramar.com/index.php?option=com_content&amp;view=article&amp;id=739:concepto-float-css-none-left-right-y-icentrar-colocar-texto-alrededor-de-una-imagen-ejemplos-cu01034d&amp;catid=75&amp;Itemid=203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ustwell.com/div-span-inline-block.html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https://www.lipsum.com/</a:t>
            </a:r>
            <a:endParaRPr lang="es-MX" dirty="0" smtClean="0"/>
          </a:p>
          <a:p>
            <a:r>
              <a:rPr lang="es-MX" dirty="0" smtClean="0"/>
              <a:t>Fuente:</a:t>
            </a:r>
            <a:r>
              <a:rPr lang="es-MX" baseline="0" dirty="0" smtClean="0"/>
              <a:t> </a:t>
            </a:r>
            <a:r>
              <a:rPr lang="es-MX" dirty="0" smtClean="0">
                <a:hlinkClick r:id="rId4"/>
              </a:rPr>
              <a:t>https://www.aprenderaprogramar.com/index.php?option=com_content&amp;view=article&amp;id=739:concepto-float-css-none-left-right-y-icentrar-colocar-texto-alrededor-de-una-imagen-ejemplos-cu01034d&amp;catid=75&amp;Itemid=203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5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Fuente: </a:t>
            </a:r>
            <a:r>
              <a:rPr lang="es-MX" dirty="0" smtClean="0">
                <a:hlinkClick r:id="rId3"/>
              </a:rPr>
              <a:t>http://dustwell.com/div-span-inline-block.html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53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r>
              <a:rPr lang="es-EC" sz="2509" dirty="0"/>
              <a:t>Elementos Block: posicionados uno bajo otro hacia abajo en la </a:t>
            </a:r>
            <a:r>
              <a:rPr lang="es-EC" sz="2509" dirty="0" smtClean="0"/>
              <a:t>página</a:t>
            </a:r>
            <a:endParaRPr lang="es-EC" sz="2509" dirty="0"/>
          </a:p>
          <a:p>
            <a:pPr lvl="1"/>
            <a:r>
              <a:rPr lang="es-EC" sz="2087" dirty="0"/>
              <a:t>&lt;header</a:t>
            </a:r>
            <a:r>
              <a:rPr lang="es-EC" sz="2087" dirty="0" smtClean="0"/>
              <a:t>&gt;</a:t>
            </a:r>
          </a:p>
          <a:p>
            <a:pPr lvl="1"/>
            <a:r>
              <a:rPr lang="es-EC" sz="2087" dirty="0"/>
              <a:t>&lt;nav&gt;</a:t>
            </a:r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section&gt;</a:t>
            </a:r>
          </a:p>
          <a:p>
            <a:pPr lvl="1"/>
            <a:r>
              <a:rPr lang="es-EC" sz="2087" dirty="0" smtClean="0"/>
              <a:t>&lt;aside&gt;</a:t>
            </a:r>
            <a:endParaRPr lang="es-EC" sz="2087" dirty="0"/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footer</a:t>
            </a:r>
            <a:r>
              <a:rPr lang="es-EC" sz="2087" dirty="0" smtClean="0"/>
              <a:t>&gt;</a:t>
            </a:r>
            <a:endParaRPr lang="es-EC" sz="2087" dirty="0"/>
          </a:p>
          <a:p>
            <a:r>
              <a:rPr lang="es-EC" sz="2509" dirty="0"/>
              <a:t>Elementos </a:t>
            </a:r>
            <a:r>
              <a:rPr lang="es-EC" sz="2509" dirty="0" err="1"/>
              <a:t>Inline</a:t>
            </a:r>
            <a:r>
              <a:rPr lang="es-EC" sz="25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91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Elementos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dirty="0" smtClean="0"/>
              <a:t>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Colocación de cajas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11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Float</a:t>
            </a:r>
            <a:endParaRPr lang="es-MX" dirty="0"/>
          </a:p>
        </p:txBody>
      </p:sp>
      <p:pic>
        <p:nvPicPr>
          <p:cNvPr id="1026" name="Picture 2" descr="Resultado de imagen para float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429" y="1848679"/>
            <a:ext cx="8612452" cy="315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2301712" y="5165827"/>
            <a:ext cx="1844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Comportamiento </a:t>
            </a:r>
          </a:p>
          <a:p>
            <a:r>
              <a:rPr lang="es-MX" b="1" dirty="0" smtClean="0"/>
              <a:t>predeterminado</a:t>
            </a:r>
            <a:endParaRPr lang="es-MX" b="1" dirty="0"/>
          </a:p>
        </p:txBody>
      </p:sp>
      <p:sp>
        <p:nvSpPr>
          <p:cNvPr id="11" name="CuadroTexto 10"/>
          <p:cNvSpPr txBox="1"/>
          <p:nvPr/>
        </p:nvSpPr>
        <p:spPr>
          <a:xfrm>
            <a:off x="4992071" y="5165827"/>
            <a:ext cx="2339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Flota a la </a:t>
            </a:r>
            <a:r>
              <a:rPr lang="es-MX" b="1" dirty="0" smtClean="0"/>
              <a:t>izquierda</a:t>
            </a:r>
            <a:r>
              <a:rPr lang="es-MX" dirty="0" smtClean="0"/>
              <a:t> del </a:t>
            </a:r>
          </a:p>
          <a:p>
            <a:r>
              <a:rPr lang="es-MX" dirty="0" smtClean="0"/>
              <a:t>contenedor</a:t>
            </a:r>
            <a:endParaRPr lang="es-MX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008024" y="5165827"/>
            <a:ext cx="2238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MX" dirty="0" smtClean="0"/>
              <a:t>Flota a la </a:t>
            </a:r>
            <a:r>
              <a:rPr lang="es-MX" b="1" dirty="0" smtClean="0"/>
              <a:t>derecha</a:t>
            </a:r>
            <a:r>
              <a:rPr lang="es-MX" dirty="0" smtClean="0"/>
              <a:t> del </a:t>
            </a:r>
          </a:p>
          <a:p>
            <a:pPr algn="r"/>
            <a:r>
              <a:rPr lang="es-MX" dirty="0" smtClean="0"/>
              <a:t>contenedor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5630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Display</a:t>
            </a:r>
            <a:endParaRPr lang="es-MX" dirty="0"/>
          </a:p>
        </p:txBody>
      </p:sp>
      <p:pic>
        <p:nvPicPr>
          <p:cNvPr id="2050" name="Picture 2" descr="Resultado de imagen para display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474" y="1948071"/>
            <a:ext cx="9445052" cy="267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755059" y="4842661"/>
            <a:ext cx="19852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Como un elemento</a:t>
            </a:r>
          </a:p>
          <a:p>
            <a:r>
              <a:rPr lang="es-MX" b="1" dirty="0"/>
              <a:t>b</a:t>
            </a:r>
            <a:r>
              <a:rPr lang="es-MX" b="1" dirty="0" smtClean="0"/>
              <a:t>loque</a:t>
            </a:r>
          </a:p>
          <a:p>
            <a:endParaRPr lang="en-US" b="1" dirty="0"/>
          </a:p>
          <a:p>
            <a:r>
              <a:rPr lang="en-US" i="1" dirty="0" err="1" smtClean="0"/>
              <a:t>Comienzan</a:t>
            </a:r>
            <a:r>
              <a:rPr lang="en-US" i="1" dirty="0" smtClean="0"/>
              <a:t> en </a:t>
            </a:r>
            <a:r>
              <a:rPr lang="en-US" i="1" dirty="0" err="1" smtClean="0"/>
              <a:t>una</a:t>
            </a:r>
            <a:r>
              <a:rPr lang="en-US" i="1" dirty="0" smtClean="0"/>
              <a:t> </a:t>
            </a:r>
          </a:p>
          <a:p>
            <a:r>
              <a:rPr lang="en-US" i="1" dirty="0" err="1"/>
              <a:t>n</a:t>
            </a:r>
            <a:r>
              <a:rPr lang="en-US" i="1" dirty="0" err="1" smtClean="0"/>
              <a:t>ueva</a:t>
            </a:r>
            <a:r>
              <a:rPr lang="en-US" i="1" dirty="0" smtClean="0"/>
              <a:t> l</a:t>
            </a:r>
            <a:r>
              <a:rPr lang="es-MX" i="1" dirty="0" err="1" smtClean="0"/>
              <a:t>ínea</a:t>
            </a:r>
            <a:endParaRPr lang="es-MX" i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4445418" y="4842661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no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7669010" y="4838339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</a:t>
            </a:r>
            <a:r>
              <a:rPr lang="en-US" i="1" dirty="0" err="1" smtClean="0"/>
              <a:t>sí</a:t>
            </a:r>
            <a:r>
              <a:rPr lang="en-US" i="1" dirty="0" smtClean="0"/>
              <a:t>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225373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Grid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Diseño basado en </a:t>
            </a:r>
            <a:r>
              <a:rPr lang="es-MX" b="1" dirty="0" smtClean="0"/>
              <a:t>rejilla</a:t>
            </a:r>
            <a:endParaRPr lang="es-MX" dirty="0" smtClean="0"/>
          </a:p>
          <a:p>
            <a:r>
              <a:rPr lang="es-MX" b="1" dirty="0" smtClean="0"/>
              <a:t>Dos dimensiones</a:t>
            </a:r>
          </a:p>
          <a:p>
            <a:r>
              <a:rPr lang="es-MX" dirty="0" smtClean="0"/>
              <a:t>Contenedor</a:t>
            </a:r>
          </a:p>
          <a:p>
            <a:pPr lvl="1"/>
            <a:r>
              <a:rPr lang="es-MX" dirty="0" smtClean="0"/>
              <a:t>Con la propiedad </a:t>
            </a:r>
            <a:r>
              <a:rPr lang="es-MX" b="1" dirty="0" err="1" smtClean="0"/>
              <a:t>display</a:t>
            </a:r>
            <a:r>
              <a:rPr lang="es-MX" b="1" dirty="0" smtClean="0"/>
              <a:t>: </a:t>
            </a:r>
            <a:r>
              <a:rPr lang="es-MX" b="1" dirty="0" err="1" smtClean="0"/>
              <a:t>grid</a:t>
            </a:r>
            <a:endParaRPr lang="es-MX" b="1" dirty="0" smtClean="0"/>
          </a:p>
          <a:p>
            <a:r>
              <a:rPr lang="es-MX" dirty="0" err="1" smtClean="0"/>
              <a:t>Item</a:t>
            </a:r>
            <a:endParaRPr lang="es-MX" dirty="0" smtClean="0"/>
          </a:p>
          <a:p>
            <a:pPr lvl="1"/>
            <a:r>
              <a:rPr lang="es-MX" dirty="0" smtClean="0"/>
              <a:t>Se ajustan en la rejilla</a:t>
            </a:r>
          </a:p>
          <a:p>
            <a:r>
              <a:rPr lang="es-MX" dirty="0" smtClean="0"/>
              <a:t>Se utiliza para diseño a larga escala</a:t>
            </a:r>
            <a:endParaRPr lang="es-MX" dirty="0"/>
          </a:p>
        </p:txBody>
      </p:sp>
      <p:pic>
        <p:nvPicPr>
          <p:cNvPr id="3078" name="Picture 6" descr="Resultado de imagen para grid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4094"/>
            <a:ext cx="51816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3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Flexbox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/>
              <a:t>Diseño basado en </a:t>
            </a:r>
            <a:r>
              <a:rPr lang="es-MX" b="1" dirty="0" smtClean="0"/>
              <a:t>flexibilidad</a:t>
            </a:r>
            <a:endParaRPr lang="es-MX" dirty="0"/>
          </a:p>
          <a:p>
            <a:r>
              <a:rPr lang="es-MX" b="1" dirty="0" smtClean="0"/>
              <a:t>Una dimensión</a:t>
            </a:r>
            <a:endParaRPr lang="es-MX" b="1" dirty="0"/>
          </a:p>
          <a:p>
            <a:r>
              <a:rPr lang="es-MX" dirty="0"/>
              <a:t>Contenedor</a:t>
            </a:r>
          </a:p>
          <a:p>
            <a:pPr lvl="1"/>
            <a:r>
              <a:rPr lang="es-MX" dirty="0"/>
              <a:t>Con la propiedad </a:t>
            </a:r>
            <a:r>
              <a:rPr lang="es-MX" b="1" dirty="0" err="1"/>
              <a:t>display</a:t>
            </a:r>
            <a:r>
              <a:rPr lang="es-MX" b="1" dirty="0"/>
              <a:t>: </a:t>
            </a:r>
            <a:r>
              <a:rPr lang="es-MX" b="1" dirty="0" err="1" smtClean="0"/>
              <a:t>flex</a:t>
            </a:r>
            <a:endParaRPr lang="es-MX" b="1" dirty="0"/>
          </a:p>
          <a:p>
            <a:r>
              <a:rPr lang="es-MX" dirty="0" smtClean="0"/>
              <a:t>Se </a:t>
            </a:r>
            <a:r>
              <a:rPr lang="es-MX" dirty="0"/>
              <a:t>utiliza para diseño a </a:t>
            </a:r>
            <a:r>
              <a:rPr lang="es-MX" dirty="0" smtClean="0"/>
              <a:t>menor escala o de componentes</a:t>
            </a:r>
            <a:endParaRPr lang="es-MX" dirty="0"/>
          </a:p>
          <a:p>
            <a:endParaRPr lang="es-MX" dirty="0"/>
          </a:p>
        </p:txBody>
      </p:sp>
      <p:pic>
        <p:nvPicPr>
          <p:cNvPr id="4100" name="Picture 4" descr="Resultado de imagen para flexbox css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713" y="1825625"/>
            <a:ext cx="4885428" cy="244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96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visibility:hidden</a:t>
            </a:r>
            <a:r>
              <a:rPr lang="en-US" dirty="0" smtClean="0"/>
              <a:t> vs </a:t>
            </a:r>
            <a:r>
              <a:rPr lang="en-US" dirty="0" err="1" smtClean="0"/>
              <a:t>display:none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visibility:hidden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Se </a:t>
            </a:r>
            <a:r>
              <a:rPr lang="en-US" dirty="0" err="1"/>
              <a:t>mantiene</a:t>
            </a:r>
            <a:r>
              <a:rPr lang="en-US" dirty="0"/>
              <a:t> 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espacio</a:t>
            </a:r>
            <a:r>
              <a:rPr lang="en-US" dirty="0"/>
              <a:t> que </a:t>
            </a:r>
            <a:r>
              <a:rPr lang="en-US" dirty="0" err="1"/>
              <a:t>ocupaba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(</a:t>
            </a:r>
            <a:r>
              <a:rPr lang="en-US" dirty="0" err="1" smtClean="0"/>
              <a:t>aún</a:t>
            </a:r>
            <a:r>
              <a:rPr lang="en-US" dirty="0" smtClean="0"/>
              <a:t> </a:t>
            </a:r>
            <a:r>
              <a:rPr lang="en-US" dirty="0" err="1"/>
              <a:t>afecta</a:t>
            </a:r>
            <a:r>
              <a:rPr lang="en-US" dirty="0"/>
              <a:t> el layout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display:none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muestra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no </a:t>
            </a:r>
            <a:r>
              <a:rPr lang="en-US" dirty="0" err="1"/>
              <a:t>formara</a:t>
            </a:r>
            <a:r>
              <a:rPr lang="en-US" dirty="0"/>
              <a:t> parte de </a:t>
            </a:r>
            <a:r>
              <a:rPr lang="en-US" dirty="0" err="1"/>
              <a:t>ella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503" y="3478828"/>
            <a:ext cx="5072993" cy="283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47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 Selectores</a:t>
            </a:r>
            <a:endParaRPr lang="es-MX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441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-clases y </a:t>
            </a:r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Sirven para hacer referencia a elementos sin conocer el D.O.M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</a:p>
          <a:p>
            <a:pPr lvl="1"/>
            <a:r>
              <a:rPr lang="es-MX" b="1" dirty="0" smtClean="0"/>
              <a:t>Partes</a:t>
            </a:r>
            <a:r>
              <a:rPr lang="es-MX" dirty="0" smtClean="0"/>
              <a:t> de un elemento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clases</a:t>
            </a:r>
          </a:p>
          <a:p>
            <a:pPr lvl="1"/>
            <a:r>
              <a:rPr lang="es-MX" b="1" dirty="0" smtClean="0"/>
              <a:t>Estado</a:t>
            </a:r>
            <a:r>
              <a:rPr lang="es-MX" dirty="0" smtClean="0"/>
              <a:t> de un elemento</a:t>
            </a:r>
            <a:endParaRPr lang="es-MX" dirty="0"/>
          </a:p>
        </p:txBody>
      </p:sp>
      <p:pic>
        <p:nvPicPr>
          <p:cNvPr id="5126" name="Picture 6" descr="Resultado de imagen para pseudo clases y pseudo elementos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705" y="1825625"/>
            <a:ext cx="45845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0290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r>
              <a:rPr lang="en-US" dirty="0" smtClean="0"/>
              <a:t> y 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:first-child</a:t>
            </a:r>
          </a:p>
          <a:p>
            <a:r>
              <a:rPr lang="en-US" dirty="0" smtClean="0"/>
              <a:t>:last-child</a:t>
            </a:r>
          </a:p>
          <a:p>
            <a:r>
              <a:rPr lang="en-US" dirty="0" smtClean="0"/>
              <a:t>:nth-child</a:t>
            </a:r>
          </a:p>
          <a:p>
            <a:r>
              <a:rPr lang="en-US" dirty="0" smtClean="0"/>
              <a:t>:active</a:t>
            </a:r>
          </a:p>
          <a:p>
            <a:r>
              <a:rPr lang="en-US" dirty="0" smtClean="0"/>
              <a:t>:focus</a:t>
            </a:r>
          </a:p>
          <a:p>
            <a:r>
              <a:rPr lang="en-US" dirty="0" smtClean="0"/>
              <a:t>:visited</a:t>
            </a:r>
          </a:p>
          <a:p>
            <a:r>
              <a:rPr lang="en-US" dirty="0" smtClean="0"/>
              <a:t>:hover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::first-element</a:t>
            </a:r>
          </a:p>
          <a:p>
            <a:r>
              <a:rPr lang="en-US" dirty="0" smtClean="0"/>
              <a:t>::first-line</a:t>
            </a:r>
          </a:p>
          <a:p>
            <a:r>
              <a:rPr lang="en-US" dirty="0" smtClean="0"/>
              <a:t>::before</a:t>
            </a:r>
          </a:p>
          <a:p>
            <a:r>
              <a:rPr lang="en-US" dirty="0" smtClean="0"/>
              <a:t>::after</a:t>
            </a:r>
          </a:p>
          <a:p>
            <a:r>
              <a:rPr lang="en-US" smtClean="0"/>
              <a:t>::first-letter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65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s-MX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CSS by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67881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718000" cy="4351338"/>
          </a:xfrm>
        </p:spPr>
        <p:txBody>
          <a:bodyPr/>
          <a:lstStyle/>
          <a:p>
            <a:r>
              <a:rPr lang="en-US" dirty="0" err="1" smtClean="0"/>
              <a:t>Hoja</a:t>
            </a:r>
            <a:r>
              <a:rPr lang="en-US" dirty="0" smtClean="0"/>
              <a:t> de </a:t>
            </a:r>
            <a:r>
              <a:rPr lang="en-US" dirty="0" err="1" smtClean="0"/>
              <a:t>estilo</a:t>
            </a:r>
            <a:r>
              <a:rPr lang="en-US" dirty="0"/>
              <a:t> </a:t>
            </a:r>
            <a:r>
              <a:rPr lang="en-US" dirty="0" smtClean="0"/>
              <a:t>de </a:t>
            </a:r>
            <a:r>
              <a:rPr lang="en-US" dirty="0" err="1" smtClean="0"/>
              <a:t>acuerdo</a:t>
            </a:r>
            <a:r>
              <a:rPr lang="en-US" dirty="0" smtClean="0"/>
              <a:t> al </a:t>
            </a:r>
            <a:r>
              <a:rPr lang="en-US" dirty="0" err="1" smtClean="0"/>
              <a:t>medio</a:t>
            </a:r>
            <a:r>
              <a:rPr lang="en-US" dirty="0" smtClean="0"/>
              <a:t> en el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utilizará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838" y="254612"/>
            <a:ext cx="4541252" cy="2186288"/>
          </a:xfrm>
          <a:prstGeom prst="rect">
            <a:avLst/>
          </a:prstGeom>
        </p:spPr>
      </p:pic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966157"/>
            <a:ext cx="5823478" cy="30245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00" y="2645012"/>
            <a:ext cx="4554415" cy="366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3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graphicFrame>
        <p:nvGraphicFramePr>
          <p:cNvPr id="7" name="Tabla 3"/>
          <p:cNvGraphicFramePr>
            <a:graphicFrameLocks noGrp="1"/>
          </p:cNvGraphicFramePr>
          <p:nvPr>
            <p:extLst/>
          </p:nvPr>
        </p:nvGraphicFramePr>
        <p:xfrm>
          <a:off x="1761066" y="1367888"/>
          <a:ext cx="8669868" cy="4978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6653644"/>
              </a:tblGrid>
              <a:tr h="342392"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Valores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Descripción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all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braille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braille tactile feedback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embossed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paged braille printers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handheld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handheld devices that typically have small, low-resolution screens and limited bandwidth 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paged material and documents viewed on screen in print preview mode </a:t>
                      </a:r>
                      <a:endParaRPr lang="es-EC" sz="1800" dirty="0"/>
                    </a:p>
                  </a:txBody>
                  <a:tcPr/>
                </a:tc>
              </a:tr>
              <a:tr h="497159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screen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color computer screens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speech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speech synthesizers </a:t>
                      </a:r>
                      <a:endParaRPr lang="es-EC" sz="1800" dirty="0"/>
                    </a:p>
                  </a:txBody>
                  <a:tcPr/>
                </a:tc>
              </a:tr>
              <a:tr h="614399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tty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media, using a fixed-pitch character grid such as teletypes, terminals, and portable devices with limited display capabilities </a:t>
                      </a:r>
                      <a:endParaRPr lang="es-EC" sz="1800" dirty="0"/>
                    </a:p>
                  </a:txBody>
                  <a:tcPr/>
                </a:tc>
              </a:tr>
              <a:tr h="731857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television-type devices that typically have low-resolution color screens with limited ability to scroll and have sound</a:t>
                      </a:r>
                      <a:endParaRPr lang="es-EC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54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Consideraciones</a:t>
            </a:r>
            <a:r>
              <a:rPr lang="en-US" dirty="0" smtClean="0"/>
              <a:t> de </a:t>
            </a:r>
            <a:r>
              <a:rPr lang="en-US" dirty="0" err="1"/>
              <a:t>M</a:t>
            </a:r>
            <a:r>
              <a:rPr lang="en-US" dirty="0" err="1" smtClean="0"/>
              <a:t>aquetación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Mantenimiento</a:t>
            </a:r>
            <a:endParaRPr lang="en-US" dirty="0" smtClean="0"/>
          </a:p>
          <a:p>
            <a:pPr lvl="1"/>
            <a:r>
              <a:rPr lang="en-US" dirty="0" err="1" smtClean="0"/>
              <a:t>Menos</a:t>
            </a:r>
            <a:r>
              <a:rPr lang="en-US" dirty="0" smtClean="0"/>
              <a:t> </a:t>
            </a:r>
            <a:r>
              <a:rPr lang="en-US" dirty="0" err="1" smtClean="0"/>
              <a:t>archivos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endParaRPr lang="en-US" dirty="0" smtClean="0"/>
          </a:p>
          <a:p>
            <a:r>
              <a:rPr lang="en-US" dirty="0" err="1" smtClean="0"/>
              <a:t>Accesibilidad</a:t>
            </a:r>
            <a:endParaRPr lang="en-US" dirty="0" smtClean="0"/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 </a:t>
            </a:r>
            <a:r>
              <a:rPr lang="en-US" dirty="0" err="1" smtClean="0"/>
              <a:t>legibles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software</a:t>
            </a:r>
          </a:p>
          <a:p>
            <a:r>
              <a:rPr lang="en-US" dirty="0" err="1" smtClean="0"/>
              <a:t>Carga</a:t>
            </a:r>
            <a:endParaRPr lang="en-US" dirty="0" smtClean="0"/>
          </a:p>
          <a:p>
            <a:pPr lvl="1"/>
            <a:r>
              <a:rPr lang="en-US" dirty="0" err="1" smtClean="0"/>
              <a:t>Toma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con </a:t>
            </a:r>
            <a:r>
              <a:rPr lang="en-US" dirty="0" err="1" smtClean="0"/>
              <a:t>tablas</a:t>
            </a:r>
            <a:endParaRPr lang="en-US" dirty="0" smtClean="0"/>
          </a:p>
          <a:p>
            <a:r>
              <a:rPr lang="en-US" dirty="0" err="1" smtClean="0"/>
              <a:t>Semántica</a:t>
            </a:r>
            <a:endParaRPr lang="en-US" dirty="0" smtClean="0"/>
          </a:p>
          <a:p>
            <a:pPr lvl="1"/>
            <a:r>
              <a:rPr lang="en-US" dirty="0" err="1" smtClean="0"/>
              <a:t>Etiquetas</a:t>
            </a:r>
            <a:r>
              <a:rPr lang="en-US" dirty="0" smtClean="0"/>
              <a:t> para </a:t>
            </a:r>
            <a:r>
              <a:rPr lang="en-US" dirty="0" err="1" smtClean="0"/>
              <a:t>contenedores</a:t>
            </a:r>
            <a:r>
              <a:rPr lang="en-US" dirty="0" smtClean="0"/>
              <a:t> y </a:t>
            </a:r>
            <a:r>
              <a:rPr lang="en-US" dirty="0" err="1" smtClean="0"/>
              <a:t>contenido</a:t>
            </a:r>
            <a:endParaRPr lang="en-US" dirty="0" smtClean="0"/>
          </a:p>
          <a:p>
            <a:pPr lvl="2"/>
            <a:r>
              <a:rPr lang="en-US" dirty="0" err="1" smtClean="0"/>
              <a:t>Tablas</a:t>
            </a:r>
            <a:r>
              <a:rPr lang="en-US" dirty="0" smtClean="0"/>
              <a:t> -&gt; </a:t>
            </a:r>
            <a:r>
              <a:rPr lang="en-US" dirty="0" err="1" smtClean="0"/>
              <a:t>datos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3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Universal</a:t>
            </a:r>
            <a:r>
              <a:rPr lang="en-US" dirty="0"/>
              <a:t>. </a:t>
            </a:r>
            <a:r>
              <a:rPr lang="en-US" dirty="0" err="1" smtClean="0"/>
              <a:t>Utiliza</a:t>
            </a:r>
            <a:r>
              <a:rPr lang="en-US" dirty="0" smtClean="0"/>
              <a:t> el *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/>
              <a:t>A</a:t>
            </a:r>
            <a:r>
              <a:rPr lang="en-US" dirty="0" err="1" smtClean="0"/>
              <a:t>vanzados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hijos</a:t>
            </a:r>
            <a:r>
              <a:rPr lang="en-US" b="1" dirty="0" smtClean="0"/>
              <a:t> </a:t>
            </a:r>
            <a:r>
              <a:rPr lang="en-US" dirty="0" smtClean="0"/>
              <a:t>		</a:t>
            </a:r>
          </a:p>
          <a:p>
            <a:pPr lvl="1"/>
            <a:r>
              <a:rPr lang="en-US" dirty="0" smtClean="0"/>
              <a:t>&gt;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hijos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adyacentes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+	primer </a:t>
            </a:r>
            <a:r>
              <a:rPr lang="en-US" dirty="0" err="1" smtClean="0"/>
              <a:t>hermano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De </a:t>
            </a:r>
            <a:r>
              <a:rPr lang="en-US" b="1" dirty="0" err="1" smtClean="0"/>
              <a:t>hermanos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~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hermanos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8287" y="1825625"/>
            <a:ext cx="617551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 smtClean="0"/>
              <a:t>atributo</a:t>
            </a:r>
            <a:r>
              <a:rPr lang="en-US" dirty="0"/>
              <a:t>	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tenga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]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sea </a:t>
            </a:r>
            <a:r>
              <a:rPr lang="en-US" b="1" dirty="0" err="1" smtClean="0"/>
              <a:t>igual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/>
              <a:t>=“valor”]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comience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^=“valor”]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termine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$=“valor”]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contenga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*=“valor”]</a:t>
            </a:r>
          </a:p>
        </p:txBody>
      </p:sp>
    </p:spTree>
    <p:extLst>
      <p:ext uri="{BB962C8B-B14F-4D97-AF65-F5344CB8AC3E}">
        <p14:creationId xmlns:p14="http://schemas.microsoft.com/office/powerpoint/2010/main" val="307260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2"/>
              </a:rPr>
              <a:t>Comparación: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8409</TotalTime>
  <Words>826</Words>
  <Application>Microsoft Office PowerPoint</Application>
  <PresentationFormat>Panorámica</PresentationFormat>
  <Paragraphs>228</Paragraphs>
  <Slides>31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CSS</vt:lpstr>
      <vt:lpstr>Sintaxis básica</vt:lpstr>
      <vt:lpstr>Presentación de PowerPoint</vt:lpstr>
      <vt:lpstr>Selectores Básicos</vt:lpstr>
      <vt:lpstr>Selectores Avanzados</vt:lpstr>
      <vt:lpstr>Fuentes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Estructura</vt:lpstr>
      <vt:lpstr>Elementos Block</vt:lpstr>
      <vt:lpstr>Elemento Inline</vt:lpstr>
      <vt:lpstr>Block vs Inline</vt:lpstr>
      <vt:lpstr>Colocación de cajas</vt:lpstr>
      <vt:lpstr>Float</vt:lpstr>
      <vt:lpstr>Display</vt:lpstr>
      <vt:lpstr>Grid</vt:lpstr>
      <vt:lpstr>Flexbox</vt:lpstr>
      <vt:lpstr>visibility:hidden vs display:none</vt:lpstr>
      <vt:lpstr>Pseudo Selectores</vt:lpstr>
      <vt:lpstr>Pseudo-clases y Pseudo-elementos</vt:lpstr>
      <vt:lpstr>Pseudo-clases y Pseudo-elementos</vt:lpstr>
      <vt:lpstr>Media</vt:lpstr>
      <vt:lpstr>Media</vt:lpstr>
      <vt:lpstr>Media</vt:lpstr>
      <vt:lpstr>Consideraciones de Maquetación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456</cp:revision>
  <dcterms:created xsi:type="dcterms:W3CDTF">2017-05-02T21:53:04Z</dcterms:created>
  <dcterms:modified xsi:type="dcterms:W3CDTF">2019-05-22T19:27:51Z</dcterms:modified>
</cp:coreProperties>
</file>

<file path=docProps/thumbnail.jpeg>
</file>